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5" r:id="rId3"/>
    <p:sldId id="276" r:id="rId4"/>
    <p:sldId id="256" r:id="rId5"/>
    <p:sldId id="273" r:id="rId6"/>
    <p:sldId id="279" r:id="rId7"/>
    <p:sldId id="269" r:id="rId8"/>
    <p:sldId id="280" r:id="rId9"/>
    <p:sldId id="281" r:id="rId10"/>
    <p:sldId id="272" r:id="rId11"/>
    <p:sldId id="261" r:id="rId12"/>
    <p:sldId id="262" r:id="rId13"/>
    <p:sldId id="263" r:id="rId14"/>
    <p:sldId id="283" r:id="rId15"/>
    <p:sldId id="274" r:id="rId16"/>
    <p:sldId id="282" r:id="rId17"/>
    <p:sldId id="265" r:id="rId18"/>
    <p:sldId id="266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6196" autoAdjust="0"/>
  </p:normalViewPr>
  <p:slideViewPr>
    <p:cSldViewPr snapToGrid="0">
      <p:cViewPr varScale="1">
        <p:scale>
          <a:sx n="109" d="100"/>
          <a:sy n="109" d="100"/>
        </p:scale>
        <p:origin x="9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7D9-71B6-4548-B3AA-EA2DB9B97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4267-8C76-46D0-807C-9C64C58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0E07-573E-46CB-B67A-2EC6503F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CBCD-EE53-4184-A18D-06624FD8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CF9-E43C-494E-8496-BFFB323A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113D-AFA9-498B-A59C-D15EA28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B626-2C57-4DE9-A3A1-C0A0B639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A454-1054-46E0-BD0C-090FB2A3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6B9-6C85-4ED3-AA5C-502989DD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56E-6A99-4B1F-83AA-785C01D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C5643-014E-45DB-90F4-C61827986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363D-239E-472B-9A27-9E81B3D45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96E-2983-40C4-9F2B-05F73BE1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04AD-D528-4C4B-B917-E3C1586F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8969-98B6-4F71-9BCD-455B899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606F-E9BA-49F5-8E25-D28D2D65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B2E4-187E-4857-9C3C-1DF6F3E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ABC6-42D3-46B0-BA3D-EBC64C59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DEDB-827D-49C4-985D-02C94D2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C46F-77CF-4844-8177-A133705D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5D3F-7B88-431B-A96D-9975E19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8109-5552-4D5A-AE2B-9FF2318E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60FD4-AA41-4D28-9A2C-8A60471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61DE-C4C1-4B92-AF38-C84B7464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C59E-8F4C-4DE1-BA8C-84CBEDCA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20F-8C1F-4A6C-90A1-9D525FF6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F697-EEB4-47F0-B10D-9E649803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9CAC5-7D7F-41FB-B16A-2312264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CEC3-E322-4CED-A000-E325C6E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D261-EDA5-4143-BA26-7187FB0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BC-2E65-465A-9F86-9A5E1201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DA0-2510-4AF3-96AD-DABAAAA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5CB7-76B0-4BA9-ADAC-D7C0F171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DF596-C55F-48F2-9E42-2645051C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B820-0C63-4245-900C-50CAD541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6D6F-EC11-4AA9-A640-B3C7A7A5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B88FC-443E-4F18-B109-2F6E4C6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F1-FABA-4AB6-8E2E-D0C3E40A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BC11A-42A3-4067-8CDF-0DCB8C9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83DC-6C7C-48B5-848E-B282477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B1D3E-F9EE-4D6E-A98A-784D373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80D43-2705-411B-9F3D-31730A7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2F1F6-D3B5-4A4C-AC55-799C104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81357-6926-42BC-8B79-96468B0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C69F5-294E-40E8-9F09-13B76D0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6404-BC70-4229-863E-4CA02FD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EA7-F12F-4850-8306-A741749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9CB3-E0EF-4723-9604-56E294CB0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469EE-5989-4854-B88D-CB307A09D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08BFD-A681-4BFF-BCFE-C890BAF1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12C2-1756-42D2-BC6D-8D512BF7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81AC-64DE-4BA7-BE3D-B505776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9FC-0FDF-4070-AD6A-92C50D4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4F51E-117F-462F-B0FF-FFBA4DBFE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258D0-3447-4D84-8054-A28D0B108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0F11-8B18-42A1-A246-ABBC31C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3F5D7-F65B-4B40-8645-0FF381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DB3F2-FD87-4AD9-B4B4-D0B6A617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5FE1-A169-45E3-B48B-089A269F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7F4C-344C-47E8-93FD-45DD6E51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F3D1-B9D1-4E70-B129-D89D1B3B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DBA-1895-4588-B56A-F850F9EE4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B080-635C-4A11-8E73-408E20641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293C766-8268-4867-8292-5344FD83BF54}"/>
              </a:ext>
            </a:extLst>
          </p:cNvPr>
          <p:cNvGrpSpPr/>
          <p:nvPr/>
        </p:nvGrpSpPr>
        <p:grpSpPr>
          <a:xfrm>
            <a:off x="2019300" y="1893277"/>
            <a:ext cx="8153400" cy="3225463"/>
            <a:chOff x="2019300" y="1524000"/>
            <a:chExt cx="8153400" cy="32254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1C8B1E-1EBC-4003-B5DE-17B5862F0FE2}"/>
                </a:ext>
              </a:extLst>
            </p:cNvPr>
            <p:cNvSpPr txBox="1"/>
            <p:nvPr/>
          </p:nvSpPr>
          <p:spPr>
            <a:xfrm>
              <a:off x="2019300" y="1524000"/>
              <a:ext cx="8153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American Car License Plate Recognition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272F88-678A-4A1A-B893-C65388733494}"/>
                </a:ext>
              </a:extLst>
            </p:cNvPr>
            <p:cNvSpPr txBox="1"/>
            <p:nvPr/>
          </p:nvSpPr>
          <p:spPr>
            <a:xfrm>
              <a:off x="2057400" y="2362200"/>
              <a:ext cx="807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EECE7398 Advances in Deep Learning – Final Presentation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C92097-924E-4DBE-BE99-5086F11563CC}"/>
                </a:ext>
              </a:extLst>
            </p:cNvPr>
            <p:cNvSpPr txBox="1"/>
            <p:nvPr/>
          </p:nvSpPr>
          <p:spPr>
            <a:xfrm>
              <a:off x="4305300" y="3733800"/>
              <a:ext cx="3581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Zehua Liu</a:t>
              </a:r>
            </a:p>
            <a:p>
              <a:pPr algn="ctr"/>
              <a:r>
                <a:rPr lang="en-US" sz="2000" dirty="0"/>
                <a:t>Xu Liang</a:t>
              </a:r>
            </a:p>
            <a:p>
              <a:pPr algn="ctr"/>
              <a:r>
                <a:rPr lang="en-US" sz="2000" dirty="0"/>
                <a:t>Hao Lei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D37DDFF-1754-4F6D-B88B-FEEE3E08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361217"/>
            <a:ext cx="11591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7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BAB768-7E33-44F0-9264-545BB577F4B0}"/>
              </a:ext>
            </a:extLst>
          </p:cNvPr>
          <p:cNvGrpSpPr/>
          <p:nvPr/>
        </p:nvGrpSpPr>
        <p:grpSpPr>
          <a:xfrm>
            <a:off x="1082352" y="1787798"/>
            <a:ext cx="5486401" cy="3300729"/>
            <a:chOff x="1082352" y="1787798"/>
            <a:chExt cx="5486401" cy="33007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3E961-0BF1-49D2-8A0D-66A9DA38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353" y="1787798"/>
              <a:ext cx="5486400" cy="9228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0AE1AA-B909-456C-961A-4F6CDC47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352" y="2978016"/>
              <a:ext cx="5486400" cy="9265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E062B-6181-46D2-A13B-187AAD35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352" y="4171924"/>
              <a:ext cx="5486400" cy="91660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7355AA-E616-4B59-94F2-7CE9A3EBD8B9}"/>
              </a:ext>
            </a:extLst>
          </p:cNvPr>
          <p:cNvGrpSpPr/>
          <p:nvPr/>
        </p:nvGrpSpPr>
        <p:grpSpPr>
          <a:xfrm>
            <a:off x="7165913" y="2249219"/>
            <a:ext cx="3508310" cy="2400414"/>
            <a:chOff x="7165913" y="2249219"/>
            <a:chExt cx="3508310" cy="24004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397C83-7756-4957-9FD4-8B20745587F0}"/>
                </a:ext>
              </a:extLst>
            </p:cNvPr>
            <p:cNvSpPr txBox="1"/>
            <p:nvPr/>
          </p:nvSpPr>
          <p:spPr>
            <a:xfrm>
              <a:off x="7165913" y="2710641"/>
              <a:ext cx="350831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2000" dirty="0"/>
                <a:t>Format &amp; Pattern are stable</a:t>
              </a:r>
            </a:p>
            <a:p>
              <a:endParaRPr lang="en-US" sz="2000" dirty="0"/>
            </a:p>
            <a:p>
              <a:pPr marL="285750" indent="-285750">
                <a:buFontTx/>
                <a:buChar char="-"/>
              </a:pPr>
              <a:r>
                <a:rPr lang="en-US" sz="2000" dirty="0"/>
                <a:t>Serial colors are consistent</a:t>
              </a:r>
            </a:p>
            <a:p>
              <a:pPr marL="285750" indent="-285750">
                <a:buFontTx/>
                <a:buChar char="-"/>
              </a:pPr>
              <a:endParaRPr lang="en-US" sz="2000" dirty="0"/>
            </a:p>
            <a:p>
              <a:pPr marL="285750" indent="-285750">
                <a:buFontTx/>
                <a:buChar char="-"/>
              </a:pPr>
              <a:r>
                <a:rPr lang="en-US" sz="2000" dirty="0"/>
                <a:t>Serial colors are different from the background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4C7B4D-FAAE-4F4B-9081-F2FFE96E0C2C}"/>
                </a:ext>
              </a:extLst>
            </p:cNvPr>
            <p:cNvSpPr txBox="1"/>
            <p:nvPr/>
          </p:nvSpPr>
          <p:spPr>
            <a:xfrm>
              <a:off x="7165913" y="2249219"/>
              <a:ext cx="3508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Three important properties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67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F96799-3FC7-470E-8858-21BA578C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66" y="4604368"/>
            <a:ext cx="2743200" cy="6766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3F1CE76-A68D-403E-84E8-46E53455362A}"/>
              </a:ext>
            </a:extLst>
          </p:cNvPr>
          <p:cNvGrpSpPr/>
          <p:nvPr/>
        </p:nvGrpSpPr>
        <p:grpSpPr>
          <a:xfrm>
            <a:off x="816895" y="1558213"/>
            <a:ext cx="3017987" cy="1694453"/>
            <a:chOff x="816895" y="1558213"/>
            <a:chExt cx="3017987" cy="1694453"/>
          </a:xfrm>
        </p:grpSpPr>
        <p:pic>
          <p:nvPicPr>
            <p:cNvPr id="17" name="Picture 16" descr="A picture containing text, sign, plate, dishware&#10;&#10;Description automatically generated">
              <a:extLst>
                <a:ext uri="{FF2B5EF4-FFF2-40B4-BE49-F238E27FC236}">
                  <a16:creationId xmlns:a16="http://schemas.microsoft.com/office/drawing/2014/main" id="{6269356D-7CDB-469F-A671-14FEED21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98" y="1715367"/>
              <a:ext cx="2743200" cy="138161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A2C42E-4BF0-4A13-9B01-51EA00263603}"/>
                </a:ext>
              </a:extLst>
            </p:cNvPr>
            <p:cNvSpPr/>
            <p:nvPr/>
          </p:nvSpPr>
          <p:spPr>
            <a:xfrm>
              <a:off x="830424" y="1558213"/>
              <a:ext cx="3004458" cy="5038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A9D629-8DDA-4A0A-9707-C4594D34D8A0}"/>
                </a:ext>
              </a:extLst>
            </p:cNvPr>
            <p:cNvSpPr/>
            <p:nvPr/>
          </p:nvSpPr>
          <p:spPr>
            <a:xfrm>
              <a:off x="816895" y="2748813"/>
              <a:ext cx="3004458" cy="5038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4EF2CA-0CF3-4546-A713-95048BF97C18}"/>
              </a:ext>
            </a:extLst>
          </p:cNvPr>
          <p:cNvSpPr txBox="1"/>
          <p:nvPr/>
        </p:nvSpPr>
        <p:spPr>
          <a:xfrm>
            <a:off x="4993822" y="2175210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features area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96CCC-5C6B-43AB-ACD9-25ECE683E554}"/>
              </a:ext>
            </a:extLst>
          </p:cNvPr>
          <p:cNvCxnSpPr>
            <a:cxnSpLocks/>
          </p:cNvCxnSpPr>
          <p:nvPr/>
        </p:nvCxnSpPr>
        <p:spPr>
          <a:xfrm>
            <a:off x="3956180" y="1829157"/>
            <a:ext cx="1037642" cy="34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BA4285-41D6-4984-A451-70C15869943A}"/>
              </a:ext>
            </a:extLst>
          </p:cNvPr>
          <p:cNvCxnSpPr>
            <a:cxnSpLocks/>
          </p:cNvCxnSpPr>
          <p:nvPr/>
        </p:nvCxnSpPr>
        <p:spPr>
          <a:xfrm flipV="1">
            <a:off x="3956180" y="2590838"/>
            <a:ext cx="1037642" cy="46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45EB-6AEE-46DD-A96B-66F46B69BA06}"/>
              </a:ext>
            </a:extLst>
          </p:cNvPr>
          <p:cNvSpPr txBox="1"/>
          <p:nvPr/>
        </p:nvSpPr>
        <p:spPr>
          <a:xfrm>
            <a:off x="8431958" y="2083006"/>
            <a:ext cx="196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detection &amp; binarization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B8AF18-793F-4016-A498-4459DFBEAA0C}"/>
              </a:ext>
            </a:extLst>
          </p:cNvPr>
          <p:cNvGrpSpPr/>
          <p:nvPr/>
        </p:nvGrpSpPr>
        <p:grpSpPr>
          <a:xfrm>
            <a:off x="4730049" y="4364198"/>
            <a:ext cx="2230588" cy="1156996"/>
            <a:chOff x="4730049" y="4364198"/>
            <a:chExt cx="2230588" cy="115699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90DDEE-8DB5-4D82-A4B1-14CF6694777D}"/>
                </a:ext>
              </a:extLst>
            </p:cNvPr>
            <p:cNvSpPr/>
            <p:nvPr/>
          </p:nvSpPr>
          <p:spPr>
            <a:xfrm>
              <a:off x="4755313" y="4364198"/>
              <a:ext cx="2146040" cy="11569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EEC99B-5A21-4CD8-B19F-B7257D9F3F89}"/>
                </a:ext>
              </a:extLst>
            </p:cNvPr>
            <p:cNvSpPr txBox="1"/>
            <p:nvPr/>
          </p:nvSpPr>
          <p:spPr>
            <a:xfrm>
              <a:off x="4730049" y="4527197"/>
              <a:ext cx="2230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SRN</a:t>
              </a:r>
            </a:p>
            <a:p>
              <a:r>
                <a:rPr lang="en-US" dirty="0"/>
                <a:t>State Recognition Net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3E4A216-2FB1-4B35-A941-12D1419FD4CC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19E356-E3D7-41C9-92FE-A2FC4F1B240A}"/>
              </a:ext>
            </a:extLst>
          </p:cNvPr>
          <p:cNvSpPr/>
          <p:nvPr/>
        </p:nvSpPr>
        <p:spPr>
          <a:xfrm>
            <a:off x="7231224" y="2288333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B15360-D35D-44B8-B8ED-646E2E478E18}"/>
              </a:ext>
            </a:extLst>
          </p:cNvPr>
          <p:cNvSpPr/>
          <p:nvPr/>
        </p:nvSpPr>
        <p:spPr>
          <a:xfrm rot="5400000">
            <a:off x="8644339" y="3477691"/>
            <a:ext cx="154205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EC94DA-26C9-4DFB-B348-92D0B6FFDE87}"/>
              </a:ext>
            </a:extLst>
          </p:cNvPr>
          <p:cNvSpPr/>
          <p:nvPr/>
        </p:nvSpPr>
        <p:spPr>
          <a:xfrm rot="10800000">
            <a:off x="7071897" y="4847537"/>
            <a:ext cx="790841" cy="23096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F42CD-A039-4E91-9E1B-8EB9EF75F0B0}"/>
              </a:ext>
            </a:extLst>
          </p:cNvPr>
          <p:cNvSpPr/>
          <p:nvPr/>
        </p:nvSpPr>
        <p:spPr>
          <a:xfrm rot="10800000">
            <a:off x="3085574" y="4847537"/>
            <a:ext cx="1524747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448D-A3E9-457A-B365-73C466C9F7FB}"/>
              </a:ext>
            </a:extLst>
          </p:cNvPr>
          <p:cNvSpPr txBox="1"/>
          <p:nvPr/>
        </p:nvSpPr>
        <p:spPr>
          <a:xfrm>
            <a:off x="8431958" y="5336528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2A05D-DA14-490F-920C-C7A6C5C55F65}"/>
              </a:ext>
            </a:extLst>
          </p:cNvPr>
          <p:cNvSpPr txBox="1"/>
          <p:nvPr/>
        </p:nvSpPr>
        <p:spPr>
          <a:xfrm>
            <a:off x="7911406" y="3174414"/>
            <a:ext cx="146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127  </a:t>
            </a:r>
            <a:r>
              <a:rPr lang="en-US" dirty="0">
                <a:sym typeface="Wingdings" panose="05000000000000000000" pitchFamily="2" charset="2"/>
              </a:rPr>
              <a:t> 255</a:t>
            </a:r>
          </a:p>
          <a:p>
            <a:r>
              <a:rPr lang="en-US" dirty="0"/>
              <a:t>&lt;= 127 </a:t>
            </a:r>
            <a:r>
              <a:rPr lang="en-US" dirty="0">
                <a:sym typeface="Wingdings" panose="05000000000000000000" pitchFamily="2" charset="2"/>
              </a:rPr>
              <a:t>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56B77-90CF-45CE-A8FB-8A0365BF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02" y="1905582"/>
            <a:ext cx="2743200" cy="863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83664-9A1A-409E-ADC7-8E482AADF465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BF2328-A5DB-4F8A-A819-85FC9F1C83FC}"/>
              </a:ext>
            </a:extLst>
          </p:cNvPr>
          <p:cNvGrpSpPr/>
          <p:nvPr/>
        </p:nvGrpSpPr>
        <p:grpSpPr>
          <a:xfrm>
            <a:off x="807569" y="1715367"/>
            <a:ext cx="3004458" cy="1381611"/>
            <a:chOff x="807569" y="1715367"/>
            <a:chExt cx="3004458" cy="1381611"/>
          </a:xfrm>
        </p:grpSpPr>
        <p:pic>
          <p:nvPicPr>
            <p:cNvPr id="10" name="Picture 9" descr="A picture containing text, sign, plate, dishware&#10;&#10;Description automatically generated">
              <a:extLst>
                <a:ext uri="{FF2B5EF4-FFF2-40B4-BE49-F238E27FC236}">
                  <a16:creationId xmlns:a16="http://schemas.microsoft.com/office/drawing/2014/main" id="{06D0E649-DF09-416E-B922-2F072B5D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98" y="1715367"/>
              <a:ext cx="2743200" cy="138161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80BB5E-39A9-411A-9916-F508B1E2C424}"/>
                </a:ext>
              </a:extLst>
            </p:cNvPr>
            <p:cNvSpPr/>
            <p:nvPr/>
          </p:nvSpPr>
          <p:spPr>
            <a:xfrm>
              <a:off x="807569" y="1968761"/>
              <a:ext cx="3004458" cy="800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B5BEB3-01A7-4C52-9FF4-B48496F19D85}"/>
              </a:ext>
            </a:extLst>
          </p:cNvPr>
          <p:cNvSpPr txBox="1"/>
          <p:nvPr/>
        </p:nvSpPr>
        <p:spPr>
          <a:xfrm>
            <a:off x="4758613" y="2184127"/>
            <a:ext cx="11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13661-6FB0-44C1-AA8F-5A72D588C550}"/>
              </a:ext>
            </a:extLst>
          </p:cNvPr>
          <p:cNvCxnSpPr>
            <a:cxnSpLocks/>
          </p:cNvCxnSpPr>
          <p:nvPr/>
        </p:nvCxnSpPr>
        <p:spPr>
          <a:xfrm flipV="1">
            <a:off x="3942656" y="2378124"/>
            <a:ext cx="68532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C5FCF-D980-4EEA-BBAA-CCD1935E1DD3}"/>
              </a:ext>
            </a:extLst>
          </p:cNvPr>
          <p:cNvSpPr/>
          <p:nvPr/>
        </p:nvSpPr>
        <p:spPr>
          <a:xfrm>
            <a:off x="3191069" y="4827214"/>
            <a:ext cx="2146040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2941-E277-433B-8F4C-2B2E9EADC6CB}"/>
              </a:ext>
            </a:extLst>
          </p:cNvPr>
          <p:cNvGrpSpPr/>
          <p:nvPr/>
        </p:nvGrpSpPr>
        <p:grpSpPr>
          <a:xfrm>
            <a:off x="5534421" y="2525905"/>
            <a:ext cx="2911006" cy="4059429"/>
            <a:chOff x="3882897" y="2525905"/>
            <a:chExt cx="2911006" cy="405942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4AFAF57-03D2-4B11-9F05-1FF3010D5941}"/>
                </a:ext>
              </a:extLst>
            </p:cNvPr>
            <p:cNvSpPr/>
            <p:nvPr/>
          </p:nvSpPr>
          <p:spPr>
            <a:xfrm rot="16200000">
              <a:off x="5038483" y="2478189"/>
              <a:ext cx="599833" cy="695266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65987-19BB-456F-B899-3E16D2BBF0AA}"/>
                </a:ext>
              </a:extLst>
            </p:cNvPr>
            <p:cNvSpPr txBox="1"/>
            <p:nvPr/>
          </p:nvSpPr>
          <p:spPr>
            <a:xfrm>
              <a:off x="4182110" y="2706647"/>
              <a:ext cx="231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TN: [[0, 65], [0, 65], [0, 65]]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DE6116-E0F5-4E89-899F-129E660A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97" y="3300056"/>
              <a:ext cx="2911006" cy="328527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A12E9-80E9-40CC-A386-DB4B3E527B39}"/>
                </a:ext>
              </a:extLst>
            </p:cNvPr>
            <p:cNvSpPr/>
            <p:nvPr/>
          </p:nvSpPr>
          <p:spPr>
            <a:xfrm>
              <a:off x="4060105" y="5626358"/>
              <a:ext cx="2556588" cy="1772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B60DBF-A99F-4822-B372-DF3AB2B75EFD}"/>
              </a:ext>
            </a:extLst>
          </p:cNvPr>
          <p:cNvSpPr/>
          <p:nvPr/>
        </p:nvSpPr>
        <p:spPr>
          <a:xfrm>
            <a:off x="5918187" y="2262643"/>
            <a:ext cx="2403415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2A247-2323-4F6B-81A9-B13F37B77CD8}"/>
              </a:ext>
            </a:extLst>
          </p:cNvPr>
          <p:cNvSpPr txBox="1"/>
          <p:nvPr/>
        </p:nvSpPr>
        <p:spPr>
          <a:xfrm>
            <a:off x="3035521" y="5100365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State-color range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95CE-4C22-42A9-9DB9-62E84761F476}"/>
              </a:ext>
            </a:extLst>
          </p:cNvPr>
          <p:cNvSpPr txBox="1"/>
          <p:nvPr/>
        </p:nvSpPr>
        <p:spPr>
          <a:xfrm>
            <a:off x="3035521" y="4392546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 up to</a:t>
            </a:r>
          </a:p>
        </p:txBody>
      </p:sp>
    </p:spTree>
    <p:extLst>
      <p:ext uri="{BB962C8B-B14F-4D97-AF65-F5344CB8AC3E}">
        <p14:creationId xmlns:p14="http://schemas.microsoft.com/office/powerpoint/2010/main" val="249362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E0F588-A5B6-4CD8-AA31-6173983C65DF}"/>
              </a:ext>
            </a:extLst>
          </p:cNvPr>
          <p:cNvSpPr txBox="1"/>
          <p:nvPr/>
        </p:nvSpPr>
        <p:spPr>
          <a:xfrm>
            <a:off x="821094" y="1511562"/>
            <a:ext cx="3214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New and old license plates? </a:t>
            </a:r>
          </a:p>
          <a:p>
            <a:r>
              <a:rPr lang="en-US" sz="2000" dirty="0"/>
              <a:t>Different illumination?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89BE40-022B-4BD3-AFE8-B3519BF17C78}"/>
              </a:ext>
            </a:extLst>
          </p:cNvPr>
          <p:cNvGrpSpPr/>
          <p:nvPr/>
        </p:nvGrpSpPr>
        <p:grpSpPr>
          <a:xfrm>
            <a:off x="544227" y="2607335"/>
            <a:ext cx="6456579" cy="3444339"/>
            <a:chOff x="544227" y="2607335"/>
            <a:chExt cx="6456579" cy="34443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2E247A-8DBE-490A-A545-9042217E2B3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4227" y="2607335"/>
              <a:ext cx="6456579" cy="283241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2BFABC-4BD1-4B43-BE80-B1138BE93CC0}"/>
                </a:ext>
              </a:extLst>
            </p:cNvPr>
            <p:cNvSpPr txBox="1"/>
            <p:nvPr/>
          </p:nvSpPr>
          <p:spPr>
            <a:xfrm>
              <a:off x="2318663" y="5682342"/>
              <a:ext cx="2869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Properly widened RGB range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6D990B-8799-47BA-94F7-205E7443CAE1}"/>
              </a:ext>
            </a:extLst>
          </p:cNvPr>
          <p:cNvGrpSpPr/>
          <p:nvPr/>
        </p:nvGrpSpPr>
        <p:grpSpPr>
          <a:xfrm>
            <a:off x="7868996" y="2836771"/>
            <a:ext cx="2743200" cy="3214903"/>
            <a:chOff x="7868996" y="2836771"/>
            <a:chExt cx="2743200" cy="3214903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3A1A5274-3549-4319-B501-1522420F1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996" y="4183221"/>
              <a:ext cx="2743200" cy="863244"/>
            </a:xfrm>
            <a:prstGeom prst="rect">
              <a:avLst/>
            </a:prstGeom>
          </p:spPr>
        </p:pic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F8C0417-3FB7-4F49-9277-808BDC67E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" t="5776" r="3825" b="4902"/>
            <a:stretch/>
          </p:blipFill>
          <p:spPr>
            <a:xfrm>
              <a:off x="7868996" y="2836771"/>
              <a:ext cx="2743200" cy="13464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2692EE-D566-4FA4-824C-F07E629B7976}"/>
                </a:ext>
              </a:extLst>
            </p:cNvPr>
            <p:cNvSpPr txBox="1"/>
            <p:nvPr/>
          </p:nvSpPr>
          <p:spPr>
            <a:xfrm>
              <a:off x="8144074" y="5682342"/>
              <a:ext cx="2156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Too-wide RGB range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05287A-AE8B-42E9-9BAD-E2A99C084C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7547" y="5133784"/>
              <a:ext cx="409228" cy="5318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726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and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/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209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807C4-A758-419A-8F59-36CB633CE4B5}"/>
              </a:ext>
            </a:extLst>
          </p:cNvPr>
          <p:cNvSpPr txBox="1"/>
          <p:nvPr/>
        </p:nvSpPr>
        <p:spPr>
          <a:xfrm>
            <a:off x="391884" y="569167"/>
            <a:ext cx="738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Character Segmentation and Recognition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32236-D1B1-4FAF-B177-01B6C8DE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4" y="2233125"/>
            <a:ext cx="27178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08E32611-8648-40E5-8842-9DE6FB4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403" y="2233125"/>
            <a:ext cx="3746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13">
            <a:extLst>
              <a:ext uri="{FF2B5EF4-FFF2-40B4-BE49-F238E27FC236}">
                <a16:creationId xmlns:a16="http://schemas.microsoft.com/office/drawing/2014/main" id="{2389C3DD-2C10-440A-8D77-16421E0BBE42}"/>
              </a:ext>
            </a:extLst>
          </p:cNvPr>
          <p:cNvSpPr/>
          <p:nvPr/>
        </p:nvSpPr>
        <p:spPr>
          <a:xfrm>
            <a:off x="3209344" y="2428387"/>
            <a:ext cx="4343400" cy="4603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4C0F16-52B9-4916-AE2D-49F71EB1DEA7}"/>
              </a:ext>
            </a:extLst>
          </p:cNvPr>
          <p:cNvSpPr txBox="1"/>
          <p:nvPr/>
        </p:nvSpPr>
        <p:spPr>
          <a:xfrm>
            <a:off x="3816165" y="1542087"/>
            <a:ext cx="31297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kumimoji="1" lang="en-US" altLang="zh-CN" dirty="0"/>
              <a:t>Find the bounding rectangle</a:t>
            </a:r>
          </a:p>
          <a:p>
            <a:pPr marL="285750" indent="-285750">
              <a:buFontTx/>
              <a:buChar char="-"/>
              <a:defRPr/>
            </a:pPr>
            <a:r>
              <a:rPr kumimoji="1" lang="en-US" altLang="zh-CN" dirty="0"/>
              <a:t>Crop the rectangle image</a:t>
            </a:r>
          </a:p>
          <a:p>
            <a:pPr marL="285750" indent="-285750">
              <a:buFontTx/>
              <a:buChar char="-"/>
              <a:defRPr/>
            </a:pPr>
            <a:r>
              <a:rPr kumimoji="1" lang="en-US" altLang="zh-CN" dirty="0"/>
              <a:t>Normalize the size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6CFAF1-A10D-42E9-8FBF-031A6478D0E4}"/>
              </a:ext>
            </a:extLst>
          </p:cNvPr>
          <p:cNvGrpSpPr/>
          <p:nvPr/>
        </p:nvGrpSpPr>
        <p:grpSpPr>
          <a:xfrm>
            <a:off x="6665897" y="4636760"/>
            <a:ext cx="2230588" cy="1156996"/>
            <a:chOff x="4730049" y="4364198"/>
            <a:chExt cx="2230588" cy="115699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4B9A7AE-2C33-4EE2-AE1D-44770B16F0F1}"/>
                </a:ext>
              </a:extLst>
            </p:cNvPr>
            <p:cNvSpPr/>
            <p:nvPr/>
          </p:nvSpPr>
          <p:spPr>
            <a:xfrm>
              <a:off x="4755313" y="4364198"/>
              <a:ext cx="2146040" cy="11569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A5C4DE-E4C3-48FB-9746-7F8421F22061}"/>
                </a:ext>
              </a:extLst>
            </p:cNvPr>
            <p:cNvSpPr txBox="1"/>
            <p:nvPr/>
          </p:nvSpPr>
          <p:spPr>
            <a:xfrm>
              <a:off x="4730049" y="4527197"/>
              <a:ext cx="2230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CR</a:t>
              </a:r>
              <a:r>
                <a:rPr lang="en-US" b="1" dirty="0"/>
                <a:t>N</a:t>
              </a:r>
            </a:p>
            <a:p>
              <a:r>
                <a:rPr lang="en-US" dirty="0"/>
                <a:t>Char Recognition Net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8AEFEA-BEC0-4AB8-BF4F-F0D5548EA082}"/>
              </a:ext>
            </a:extLst>
          </p:cNvPr>
          <p:cNvSpPr txBox="1"/>
          <p:nvPr/>
        </p:nvSpPr>
        <p:spPr>
          <a:xfrm>
            <a:off x="3701562" y="5078149"/>
            <a:ext cx="164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 014GNZ</a:t>
            </a:r>
          </a:p>
        </p:txBody>
      </p:sp>
      <p:sp>
        <p:nvSpPr>
          <p:cNvPr id="13" name="右箭头 13">
            <a:extLst>
              <a:ext uri="{FF2B5EF4-FFF2-40B4-BE49-F238E27FC236}">
                <a16:creationId xmlns:a16="http://schemas.microsoft.com/office/drawing/2014/main" id="{F31FC24C-A6DA-477F-B27B-FA08D509949F}"/>
              </a:ext>
            </a:extLst>
          </p:cNvPr>
          <p:cNvSpPr/>
          <p:nvPr/>
        </p:nvSpPr>
        <p:spPr>
          <a:xfrm rot="10800000">
            <a:off x="5594981" y="5030591"/>
            <a:ext cx="851801" cy="4603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5DCADCE9-A487-4B80-9916-8689FCC7C833}"/>
              </a:ext>
            </a:extLst>
          </p:cNvPr>
          <p:cNvSpPr/>
          <p:nvPr/>
        </p:nvSpPr>
        <p:spPr>
          <a:xfrm rot="5400000" flipV="1">
            <a:off x="8629214" y="3591220"/>
            <a:ext cx="2470638" cy="1724167"/>
          </a:xfrm>
          <a:prstGeom prst="bentUp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8F4123-0DBB-4DD1-B03C-80573B084288}"/>
              </a:ext>
            </a:extLst>
          </p:cNvPr>
          <p:cNvSpPr/>
          <p:nvPr/>
        </p:nvSpPr>
        <p:spPr>
          <a:xfrm>
            <a:off x="1019907" y="4599283"/>
            <a:ext cx="1890347" cy="1322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E9D75-7264-4F08-9A23-E1231B7D1C8C}"/>
              </a:ext>
            </a:extLst>
          </p:cNvPr>
          <p:cNvSpPr txBox="1"/>
          <p:nvPr/>
        </p:nvSpPr>
        <p:spPr>
          <a:xfrm>
            <a:off x="1283676" y="4968390"/>
            <a:ext cx="1519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 or 0 ?</a:t>
            </a:r>
          </a:p>
        </p:txBody>
      </p:sp>
    </p:spTree>
    <p:extLst>
      <p:ext uri="{BB962C8B-B14F-4D97-AF65-F5344CB8AC3E}">
        <p14:creationId xmlns:p14="http://schemas.microsoft.com/office/powerpoint/2010/main" val="304250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&amp;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/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1439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EC252-1EFD-4D6D-AE69-8BD74740F27A}"/>
              </a:ext>
            </a:extLst>
          </p:cNvPr>
          <p:cNvSpPr txBox="1"/>
          <p:nvPr/>
        </p:nvSpPr>
        <p:spPr>
          <a:xfrm>
            <a:off x="567607" y="1455016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Improvement of universality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3E7F-25E3-463C-B76E-28BF1ADD6736}"/>
              </a:ext>
            </a:extLst>
          </p:cNvPr>
          <p:cNvSpPr txBox="1"/>
          <p:nvPr/>
        </p:nvSpPr>
        <p:spPr>
          <a:xfrm>
            <a:off x="877073" y="1916681"/>
            <a:ext cx="1054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More states (currently we only deal with the top-20 states with the most population)</a:t>
            </a:r>
          </a:p>
          <a:p>
            <a:r>
              <a:rPr lang="en-US" sz="1800" dirty="0"/>
              <a:t>- More patterns (people may have various customized plates and different versions)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958A8-5CAF-45DC-9D2D-79D20ED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6" y="3686326"/>
            <a:ext cx="3110947" cy="15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97C38-C9EA-441D-B646-BA3D7398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3429000"/>
            <a:ext cx="4108704" cy="20798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523E79-1EAD-431F-B012-B569B292B9E7}"/>
              </a:ext>
            </a:extLst>
          </p:cNvPr>
          <p:cNvSpPr/>
          <p:nvPr/>
        </p:nvSpPr>
        <p:spPr>
          <a:xfrm>
            <a:off x="4603282" y="3829349"/>
            <a:ext cx="2023069" cy="1337011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80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Various conditions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</a:p>
          <a:p>
            <a:r>
              <a:rPr lang="en-US" dirty="0"/>
              <a:t>    - Not perfect angle</a:t>
            </a:r>
          </a:p>
          <a:p>
            <a:r>
              <a:rPr lang="en-US" dirty="0"/>
              <a:t>    - Extreme weather conditions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EAF8EC-A90F-488D-A26B-68398FF9E4A9}"/>
              </a:ext>
            </a:extLst>
          </p:cNvPr>
          <p:cNvGrpSpPr/>
          <p:nvPr/>
        </p:nvGrpSpPr>
        <p:grpSpPr>
          <a:xfrm>
            <a:off x="1133105" y="3233137"/>
            <a:ext cx="9841790" cy="3152775"/>
            <a:chOff x="1133105" y="2515860"/>
            <a:chExt cx="9841790" cy="3152775"/>
          </a:xfrm>
        </p:grpSpPr>
        <p:pic>
          <p:nvPicPr>
            <p:cNvPr id="8" name="Picture 7" descr="The back of a car with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7E90AE33-B4A7-4B03-BE59-6EB768CE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105" y="2784434"/>
              <a:ext cx="3478226" cy="261562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A1BAA9-A04A-4307-95BB-7F352714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320" y="2515860"/>
              <a:ext cx="4600575" cy="3152775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B68CE73-CB25-4A6E-B779-AACC1FAEDCCF}"/>
                </a:ext>
              </a:extLst>
            </p:cNvPr>
            <p:cNvSpPr/>
            <p:nvPr/>
          </p:nvSpPr>
          <p:spPr>
            <a:xfrm>
              <a:off x="4699222" y="3518453"/>
              <a:ext cx="1587206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06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More robust plate detection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may consider using YOLO Net in the future to directly detect plate in an image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4C74F-961F-4E52-9733-B89A2E82C22F}"/>
              </a:ext>
            </a:extLst>
          </p:cNvPr>
          <p:cNvGrpSpPr/>
          <p:nvPr/>
        </p:nvGrpSpPr>
        <p:grpSpPr>
          <a:xfrm>
            <a:off x="1607688" y="2475165"/>
            <a:ext cx="8885937" cy="4021860"/>
            <a:chOff x="1123056" y="2475165"/>
            <a:chExt cx="8885937" cy="4021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A7F21-97D6-4CAC-8D41-4DB95DF0BF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056" y="2475165"/>
              <a:ext cx="2973456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license plate on a red car&#10;&#10;Description automatically generated with low confidence">
              <a:extLst>
                <a:ext uri="{FF2B5EF4-FFF2-40B4-BE49-F238E27FC236}">
                  <a16:creationId xmlns:a16="http://schemas.microsoft.com/office/drawing/2014/main" id="{26F99BA2-416A-408D-AC78-9E14FDF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056" y="4303097"/>
              <a:ext cx="2973456" cy="2193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EC5231-C159-4D47-9221-6A977B7E48E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192" y="2475165"/>
              <a:ext cx="2971800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B4039B-5638-46F1-BD00-731FCD85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193" y="4303098"/>
              <a:ext cx="2971800" cy="219392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2A1BF5E-FB47-4882-9E7A-34ABE04CC43A}"/>
                </a:ext>
              </a:extLst>
            </p:cNvPr>
            <p:cNvSpPr/>
            <p:nvPr/>
          </p:nvSpPr>
          <p:spPr>
            <a:xfrm>
              <a:off x="4278598" y="3634591"/>
              <a:ext cx="2689130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00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8E5062-491B-4A52-B43A-291039D57347}"/>
              </a:ext>
            </a:extLst>
          </p:cNvPr>
          <p:cNvGrpSpPr/>
          <p:nvPr/>
        </p:nvGrpSpPr>
        <p:grpSpPr>
          <a:xfrm>
            <a:off x="573762" y="2086001"/>
            <a:ext cx="11044476" cy="4495625"/>
            <a:chOff x="573762" y="1663971"/>
            <a:chExt cx="11044476" cy="4495625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B406BD0-162C-4EBE-8D4F-DF0A33BE8FDA}"/>
                </a:ext>
              </a:extLst>
            </p:cNvPr>
            <p:cNvSpPr/>
            <p:nvPr/>
          </p:nvSpPr>
          <p:spPr>
            <a:xfrm>
              <a:off x="6143520" y="2062585"/>
              <a:ext cx="1963524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2A22E0F-B609-4B77-A296-F4AD87AFFB6D}"/>
                </a:ext>
              </a:extLst>
            </p:cNvPr>
            <p:cNvSpPr/>
            <p:nvPr/>
          </p:nvSpPr>
          <p:spPr>
            <a:xfrm rot="10800000">
              <a:off x="9432041" y="5672248"/>
              <a:ext cx="1138333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4B52AF5-9DC0-40AC-B627-9A17BFCA8002}"/>
                </a:ext>
              </a:extLst>
            </p:cNvPr>
            <p:cNvSpPr/>
            <p:nvPr/>
          </p:nvSpPr>
          <p:spPr>
            <a:xfrm rot="5400000">
              <a:off x="10033948" y="5157310"/>
              <a:ext cx="1321798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E53C57-2F3D-41A5-9B76-205800DED1D7}"/>
                </a:ext>
              </a:extLst>
            </p:cNvPr>
            <p:cNvSpPr/>
            <p:nvPr/>
          </p:nvSpPr>
          <p:spPr>
            <a:xfrm rot="10800000">
              <a:off x="1990107" y="4298395"/>
              <a:ext cx="1968109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24C874D-0B59-47B9-B173-1CE2083233AB}"/>
                </a:ext>
              </a:extLst>
            </p:cNvPr>
            <p:cNvSpPr/>
            <p:nvPr/>
          </p:nvSpPr>
          <p:spPr>
            <a:xfrm rot="10800000">
              <a:off x="4275461" y="4300040"/>
              <a:ext cx="3930451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DBBE38C-C45B-4AE9-A642-41C20EBEF468}"/>
                </a:ext>
              </a:extLst>
            </p:cNvPr>
            <p:cNvSpPr/>
            <p:nvPr/>
          </p:nvSpPr>
          <p:spPr>
            <a:xfrm rot="5400000">
              <a:off x="9760881" y="3147834"/>
              <a:ext cx="1878575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AB2B02C-3755-4C20-ABD8-5FE085316AA6}"/>
                </a:ext>
              </a:extLst>
            </p:cNvPr>
            <p:cNvSpPr/>
            <p:nvPr/>
          </p:nvSpPr>
          <p:spPr>
            <a:xfrm>
              <a:off x="9505174" y="2062585"/>
              <a:ext cx="809387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6841C3-FDB9-4E69-8D2C-66357D390341}"/>
                </a:ext>
              </a:extLst>
            </p:cNvPr>
            <p:cNvSpPr/>
            <p:nvPr/>
          </p:nvSpPr>
          <p:spPr>
            <a:xfrm>
              <a:off x="2472187" y="2090262"/>
              <a:ext cx="2400922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852D81-4C13-4CCC-A5C8-69995232D283}"/>
                </a:ext>
              </a:extLst>
            </p:cNvPr>
            <p:cNvSpPr/>
            <p:nvPr/>
          </p:nvSpPr>
          <p:spPr>
            <a:xfrm>
              <a:off x="8280489" y="4122647"/>
              <a:ext cx="1138334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6453C1-C631-4D0E-A3BF-9980435B9057}"/>
                </a:ext>
              </a:extLst>
            </p:cNvPr>
            <p:cNvSpPr/>
            <p:nvPr/>
          </p:nvSpPr>
          <p:spPr>
            <a:xfrm>
              <a:off x="10009705" y="2983816"/>
              <a:ext cx="1380930" cy="6861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35FA9D-A318-4CF6-976A-8173A60F6E34}"/>
                </a:ext>
              </a:extLst>
            </p:cNvPr>
            <p:cNvSpPr/>
            <p:nvPr/>
          </p:nvSpPr>
          <p:spPr>
            <a:xfrm>
              <a:off x="10022147" y="1908052"/>
              <a:ext cx="1368488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84B2ED-0F07-4649-83A3-D6CA3C2DF027}"/>
                </a:ext>
              </a:extLst>
            </p:cNvPr>
            <p:cNvSpPr/>
            <p:nvPr/>
          </p:nvSpPr>
          <p:spPr>
            <a:xfrm>
              <a:off x="4915249" y="1935729"/>
              <a:ext cx="1138334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D67C27-2C3B-4FC6-A03A-D885D4411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762" y="1663971"/>
              <a:ext cx="1878208" cy="1077446"/>
            </a:xfrm>
            <a:prstGeom prst="rect">
              <a:avLst/>
            </a:prstGeom>
          </p:spPr>
        </p:pic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410471A-6BE0-4DF8-BEE7-1C093F246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044" y="1853692"/>
              <a:ext cx="1385690" cy="6980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5E913D-9D8D-49BF-AF7A-3C4B725BB14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528979" y="4219213"/>
              <a:ext cx="1371600" cy="4311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F42B6C-3480-486C-BB8D-9A84950D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9705" y="4266824"/>
              <a:ext cx="1385690" cy="34180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65B63B-8AEA-45AB-B23C-EB00588B16DB}"/>
                </a:ext>
              </a:extLst>
            </p:cNvPr>
            <p:cNvSpPr/>
            <p:nvPr/>
          </p:nvSpPr>
          <p:spPr>
            <a:xfrm>
              <a:off x="2750548" y="1922116"/>
              <a:ext cx="1138334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FD1B9-19FE-4E06-B28E-3967675FECB8}"/>
                </a:ext>
              </a:extLst>
            </p:cNvPr>
            <p:cNvSpPr txBox="1"/>
            <p:nvPr/>
          </p:nvSpPr>
          <p:spPr>
            <a:xfrm>
              <a:off x="2750548" y="1977469"/>
              <a:ext cx="11383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Rectangle </a:t>
              </a:r>
            </a:p>
            <a:p>
              <a:pPr algn="ctr"/>
              <a:r>
                <a:rPr lang="en-US" sz="1400" b="1" dirty="0"/>
                <a:t>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6BB44F-509B-4ABF-81AD-030DDFB32666}"/>
                </a:ext>
              </a:extLst>
            </p:cNvPr>
            <p:cNvSpPr txBox="1"/>
            <p:nvPr/>
          </p:nvSpPr>
          <p:spPr>
            <a:xfrm>
              <a:off x="10009706" y="1935729"/>
              <a:ext cx="1380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Extract top and bottom parts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9120A1-D64D-4080-A7E2-CF99303D6F42}"/>
                </a:ext>
              </a:extLst>
            </p:cNvPr>
            <p:cNvSpPr txBox="1"/>
            <p:nvPr/>
          </p:nvSpPr>
          <p:spPr>
            <a:xfrm>
              <a:off x="3888882" y="1917239"/>
              <a:ext cx="1026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candidates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27E516-1A9A-4B36-9599-9EFB6C2D7173}"/>
                </a:ext>
              </a:extLst>
            </p:cNvPr>
            <p:cNvSpPr txBox="1"/>
            <p:nvPr/>
          </p:nvSpPr>
          <p:spPr>
            <a:xfrm>
              <a:off x="4950162" y="1977469"/>
              <a:ext cx="1026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Size/Shape Filter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A82978-14DE-4749-9973-695EEB8834F4}"/>
                </a:ext>
              </a:extLst>
            </p:cNvPr>
            <p:cNvSpPr txBox="1"/>
            <p:nvPr/>
          </p:nvSpPr>
          <p:spPr>
            <a:xfrm>
              <a:off x="10022147" y="2982766"/>
              <a:ext cx="13809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 Grayscale</a:t>
              </a:r>
            </a:p>
            <a:p>
              <a:pPr algn="ctr"/>
              <a:r>
                <a:rPr lang="en-US" altLang="zh-CN" sz="1400" b="1" dirty="0"/>
                <a:t>- Edge detection - </a:t>
              </a:r>
              <a:r>
                <a:rPr lang="en-US" sz="1400" b="1" dirty="0"/>
                <a:t>Binarization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82F65-FF7C-4B2D-9E33-4CA4BE641B9D}"/>
                </a:ext>
              </a:extLst>
            </p:cNvPr>
            <p:cNvSpPr txBox="1"/>
            <p:nvPr/>
          </p:nvSpPr>
          <p:spPr>
            <a:xfrm>
              <a:off x="8401787" y="4173186"/>
              <a:ext cx="934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Serial  extraction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96EABE-29AC-4DDE-8630-6828209C403D}"/>
                </a:ext>
              </a:extLst>
            </p:cNvPr>
            <p:cNvSpPr/>
            <p:nvPr/>
          </p:nvSpPr>
          <p:spPr>
            <a:xfrm>
              <a:off x="8280489" y="5453054"/>
              <a:ext cx="1138334" cy="5785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58D010-F3A3-4B4A-8DCB-80005AE336AF}"/>
                </a:ext>
              </a:extLst>
            </p:cNvPr>
            <p:cNvSpPr txBox="1"/>
            <p:nvPr/>
          </p:nvSpPr>
          <p:spPr>
            <a:xfrm>
              <a:off x="8401787" y="5503593"/>
              <a:ext cx="923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RGB/HSV Info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5F41BA-AB7A-4156-8E26-2E1C04C11990}"/>
                </a:ext>
              </a:extLst>
            </p:cNvPr>
            <p:cNvSpPr txBox="1"/>
            <p:nvPr/>
          </p:nvSpPr>
          <p:spPr>
            <a:xfrm>
              <a:off x="9460036" y="5475059"/>
              <a:ext cx="594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C80A45-5D81-48E6-B43C-3F589671C151}"/>
                </a:ext>
              </a:extLst>
            </p:cNvPr>
            <p:cNvSpPr/>
            <p:nvPr/>
          </p:nvSpPr>
          <p:spPr>
            <a:xfrm>
              <a:off x="4863716" y="4145509"/>
              <a:ext cx="1420721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9FD8AF-FA28-40C3-A085-B718558DCDE8}"/>
                </a:ext>
              </a:extLst>
            </p:cNvPr>
            <p:cNvSpPr txBox="1"/>
            <p:nvPr/>
          </p:nvSpPr>
          <p:spPr>
            <a:xfrm>
              <a:off x="4962891" y="4173185"/>
              <a:ext cx="122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Character segmentation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A382C5-C8C4-47D7-880F-5CFDA09F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5504" y="3417934"/>
              <a:ext cx="242670" cy="203512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22E97B-22DD-4023-903D-1459B696276C}"/>
                </a:ext>
              </a:extLst>
            </p:cNvPr>
            <p:cNvSpPr txBox="1"/>
            <p:nvPr/>
          </p:nvSpPr>
          <p:spPr>
            <a:xfrm>
              <a:off x="831712" y="4239521"/>
              <a:ext cx="1167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 H J F 6 4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43627F1-234F-4AF8-8FFB-02CE6159EDFE}"/>
                </a:ext>
              </a:extLst>
            </p:cNvPr>
            <p:cNvSpPr/>
            <p:nvPr/>
          </p:nvSpPr>
          <p:spPr>
            <a:xfrm rot="5400000">
              <a:off x="8067841" y="3180573"/>
              <a:ext cx="1455177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94662617-1235-41A1-A4C5-AF61B5BB1871}"/>
                </a:ext>
              </a:extLst>
            </p:cNvPr>
            <p:cNvSpPr/>
            <p:nvPr/>
          </p:nvSpPr>
          <p:spPr>
            <a:xfrm rot="16200000">
              <a:off x="8532309" y="4887478"/>
              <a:ext cx="578572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3406C7-2B20-4FE4-BA8F-038746C547FC}"/>
                </a:ext>
              </a:extLst>
            </p:cNvPr>
            <p:cNvGrpSpPr/>
            <p:nvPr/>
          </p:nvGrpSpPr>
          <p:grpSpPr>
            <a:xfrm>
              <a:off x="10152835" y="5205489"/>
              <a:ext cx="1465403" cy="954107"/>
              <a:chOff x="10126829" y="4666096"/>
              <a:chExt cx="1768929" cy="95410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D4804B-A0D3-41B4-8437-0D4114EA1D91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B535015-C969-4489-8916-A798009DDCCB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SRN</a:t>
                </a:r>
              </a:p>
              <a:p>
                <a:pPr algn="ctr"/>
                <a:r>
                  <a:rPr lang="en-US" sz="1400" dirty="0"/>
                  <a:t>State Recognition Net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CC1BE3-9C5C-4536-9E67-2C3174CABA65}"/>
                </a:ext>
              </a:extLst>
            </p:cNvPr>
            <p:cNvGrpSpPr/>
            <p:nvPr/>
          </p:nvGrpSpPr>
          <p:grpSpPr>
            <a:xfrm>
              <a:off x="6430955" y="1720284"/>
              <a:ext cx="1361920" cy="954107"/>
              <a:chOff x="10126829" y="4666096"/>
              <a:chExt cx="1768929" cy="95410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67F4C48-14A6-4C4E-B055-704D5F066BAF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2FC5FB-DA41-4483-A54B-0D52E3005603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PVN</a:t>
                </a:r>
              </a:p>
              <a:p>
                <a:pPr algn="ctr"/>
                <a:r>
                  <a:rPr lang="en-US" sz="1400" dirty="0"/>
                  <a:t>Plate Validation Net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27D90A-A16E-444A-9251-E078DB0993D9}"/>
                </a:ext>
              </a:extLst>
            </p:cNvPr>
            <p:cNvGrpSpPr/>
            <p:nvPr/>
          </p:nvGrpSpPr>
          <p:grpSpPr>
            <a:xfrm>
              <a:off x="2301908" y="3957741"/>
              <a:ext cx="1493492" cy="954107"/>
              <a:chOff x="10126829" y="4666096"/>
              <a:chExt cx="1768929" cy="95410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E66E38B-7E30-424F-B9F7-0AEFFE9D7604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FFF1F9-F025-4AB6-ACA8-5665CC4A22D1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CRN</a:t>
                </a:r>
              </a:p>
              <a:p>
                <a:pPr algn="ctr"/>
                <a:r>
                  <a:rPr lang="en-US" sz="1400" dirty="0"/>
                  <a:t>Char Recognition Net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E27A46-A86C-4500-9991-0628B79ED3FB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8F191-FDF9-4599-95B6-C19FA29F47F0}"/>
              </a:ext>
            </a:extLst>
          </p:cNvPr>
          <p:cNvSpPr txBox="1"/>
          <p:nvPr/>
        </p:nvSpPr>
        <p:spPr>
          <a:xfrm>
            <a:off x="1350311" y="1237615"/>
            <a:ext cx="636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Due to lack of dataset, split the whole process into small problems and use simple-structure nets to conquer each </a:t>
            </a:r>
          </a:p>
        </p:txBody>
      </p:sp>
    </p:spTree>
    <p:extLst>
      <p:ext uri="{BB962C8B-B14F-4D97-AF65-F5344CB8AC3E}">
        <p14:creationId xmlns:p14="http://schemas.microsoft.com/office/powerpoint/2010/main" val="192416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/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</a:t>
              </a: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&amp;</a:t>
              </a: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38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F1FC39-D981-4E7D-B51B-846CCEE40081}"/>
              </a:ext>
            </a:extLst>
          </p:cNvPr>
          <p:cNvGrpSpPr/>
          <p:nvPr/>
        </p:nvGrpSpPr>
        <p:grpSpPr>
          <a:xfrm>
            <a:off x="219503" y="2229489"/>
            <a:ext cx="11852069" cy="4153866"/>
            <a:chOff x="219503" y="2229489"/>
            <a:chExt cx="11852069" cy="41538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65134BC-87C9-4AF1-99A1-344B5AC40583}"/>
                </a:ext>
              </a:extLst>
            </p:cNvPr>
            <p:cNvGrpSpPr/>
            <p:nvPr/>
          </p:nvGrpSpPr>
          <p:grpSpPr>
            <a:xfrm>
              <a:off x="5313704" y="5429248"/>
              <a:ext cx="1465403" cy="954107"/>
              <a:chOff x="10126829" y="4666096"/>
              <a:chExt cx="1768929" cy="95410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C295D1-BE6E-43A8-B539-27A0A4EDA65F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5DC768-B202-48F0-AFB8-97A31F84CB64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SRN</a:t>
                </a:r>
              </a:p>
              <a:p>
                <a:pPr algn="ctr"/>
                <a:r>
                  <a:rPr lang="en-US" sz="1400" dirty="0"/>
                  <a:t>State Recognition Net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32EB48-524D-490C-856F-56834D8AA6CF}"/>
                </a:ext>
              </a:extLst>
            </p:cNvPr>
            <p:cNvGrpSpPr/>
            <p:nvPr/>
          </p:nvGrpSpPr>
          <p:grpSpPr>
            <a:xfrm>
              <a:off x="1257914" y="5429248"/>
              <a:ext cx="1361920" cy="954107"/>
              <a:chOff x="10126829" y="4666096"/>
              <a:chExt cx="1768929" cy="95410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A04EA3-99C7-4823-853A-E4A1C2CDDFF3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BF5BBE-FE28-4870-9C94-A81CBF5E746F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PVN</a:t>
                </a:r>
              </a:p>
              <a:p>
                <a:pPr algn="ctr"/>
                <a:r>
                  <a:rPr lang="en-US" sz="1400" dirty="0"/>
                  <a:t>Plate Validation Net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A299D1-54B6-4032-9020-F8AAF889B0DC}"/>
                </a:ext>
              </a:extLst>
            </p:cNvPr>
            <p:cNvGrpSpPr/>
            <p:nvPr/>
          </p:nvGrpSpPr>
          <p:grpSpPr>
            <a:xfrm>
              <a:off x="9467371" y="5429247"/>
              <a:ext cx="1493492" cy="954107"/>
              <a:chOff x="10126829" y="4666096"/>
              <a:chExt cx="1768929" cy="95410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7C97228-CB99-458D-97D3-4B4F918A2200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D6BE0F-BDE6-463A-A1A4-171C5C8CCFFA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CRN</a:t>
                </a:r>
              </a:p>
              <a:p>
                <a:pPr algn="ctr"/>
                <a:r>
                  <a:rPr lang="en-US" sz="1400" dirty="0"/>
                  <a:t>Char Recognition Net</a:t>
                </a:r>
              </a:p>
            </p:txBody>
          </p:sp>
        </p:grpSp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F28D3D28-1B10-49C9-BFC2-5DA89F5EBA30}"/>
                </a:ext>
              </a:extLst>
            </p:cNvPr>
            <p:cNvSpPr/>
            <p:nvPr/>
          </p:nvSpPr>
          <p:spPr>
            <a:xfrm>
              <a:off x="1620338" y="4625278"/>
              <a:ext cx="631861" cy="76096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8BA626C-6B92-4079-91D6-65C4FF93E406}"/>
                </a:ext>
              </a:extLst>
            </p:cNvPr>
            <p:cNvSpPr/>
            <p:nvPr/>
          </p:nvSpPr>
          <p:spPr>
            <a:xfrm>
              <a:off x="5727671" y="4625277"/>
              <a:ext cx="631861" cy="76096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CF4C537-E795-4224-BD42-F75DDA001030}"/>
                </a:ext>
              </a:extLst>
            </p:cNvPr>
            <p:cNvSpPr/>
            <p:nvPr/>
          </p:nvSpPr>
          <p:spPr>
            <a:xfrm>
              <a:off x="9895329" y="4625276"/>
              <a:ext cx="631861" cy="76096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5BED3E-77D3-47B6-93BA-8C5BD3DE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03" y="3087964"/>
              <a:ext cx="3644310" cy="127886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F3C0E-6339-4CC5-BAEE-9479AD0D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3603" y="3087964"/>
              <a:ext cx="3559996" cy="13957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56D521-D7B4-40B2-A9A9-46279949C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6073" y="3176976"/>
              <a:ext cx="3715499" cy="1448300"/>
            </a:xfrm>
            <a:prstGeom prst="rect">
              <a:avLst/>
            </a:prstGeom>
          </p:spPr>
        </p:pic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978AD95E-EFE9-4490-881A-BC41CF6182A5}"/>
                </a:ext>
              </a:extLst>
            </p:cNvPr>
            <p:cNvSpPr/>
            <p:nvPr/>
          </p:nvSpPr>
          <p:spPr>
            <a:xfrm>
              <a:off x="5801285" y="2271917"/>
              <a:ext cx="484632" cy="729828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98650B42-9D17-4621-B37B-E6EF7076AE20}"/>
                </a:ext>
              </a:extLst>
            </p:cNvPr>
            <p:cNvSpPr/>
            <p:nvPr/>
          </p:nvSpPr>
          <p:spPr>
            <a:xfrm>
              <a:off x="9960604" y="2271917"/>
              <a:ext cx="484632" cy="729828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BBD169-3410-484B-828B-7AA61C12B2B7}"/>
                </a:ext>
              </a:extLst>
            </p:cNvPr>
            <p:cNvSpPr/>
            <p:nvPr/>
          </p:nvSpPr>
          <p:spPr>
            <a:xfrm>
              <a:off x="2029550" y="2229489"/>
              <a:ext cx="8284437" cy="3765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C045FF-4278-4E16-87C8-800870054C57}"/>
                </a:ext>
              </a:extLst>
            </p:cNvPr>
            <p:cNvSpPr/>
            <p:nvPr/>
          </p:nvSpPr>
          <p:spPr>
            <a:xfrm>
              <a:off x="2029552" y="2301862"/>
              <a:ext cx="222647" cy="699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E80F1B-455F-4B54-993A-CB0DF5B776F3}"/>
                </a:ext>
              </a:extLst>
            </p:cNvPr>
            <p:cNvSpPr txBox="1"/>
            <p:nvPr/>
          </p:nvSpPr>
          <p:spPr>
            <a:xfrm>
              <a:off x="3445375" y="2229489"/>
              <a:ext cx="940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Derive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A69DBA-EDB2-49C5-B523-86DD0DBD609B}"/>
              </a:ext>
            </a:extLst>
          </p:cNvPr>
          <p:cNvGrpSpPr/>
          <p:nvPr/>
        </p:nvGrpSpPr>
        <p:grpSpPr>
          <a:xfrm>
            <a:off x="6475531" y="220763"/>
            <a:ext cx="5218238" cy="1790489"/>
            <a:chOff x="6475531" y="220763"/>
            <a:chExt cx="5218238" cy="1790489"/>
          </a:xfrm>
        </p:grpSpPr>
        <p:pic>
          <p:nvPicPr>
            <p:cNvPr id="17" name="Picture 16" descr="A picture containing car, outdoor, transport, blue&#10;&#10;Description automatically generated">
              <a:extLst>
                <a:ext uri="{FF2B5EF4-FFF2-40B4-BE49-F238E27FC236}">
                  <a16:creationId xmlns:a16="http://schemas.microsoft.com/office/drawing/2014/main" id="{15C28A6A-EB78-4A56-8AF4-8125F3D31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988" y="454036"/>
              <a:ext cx="1732751" cy="12376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1B1529-FD70-4DEB-8BF0-EC046A1E75F8}"/>
                </a:ext>
              </a:extLst>
            </p:cNvPr>
            <p:cNvSpPr txBox="1"/>
            <p:nvPr/>
          </p:nvSpPr>
          <p:spPr>
            <a:xfrm>
              <a:off x="9082450" y="863039"/>
              <a:ext cx="2611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Only used for overall test</a:t>
              </a:r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3F3E12-69EE-4109-BF32-9B2BBC0D7212}"/>
                </a:ext>
              </a:extLst>
            </p:cNvPr>
            <p:cNvSpPr/>
            <p:nvPr/>
          </p:nvSpPr>
          <p:spPr>
            <a:xfrm>
              <a:off x="6475531" y="220763"/>
              <a:ext cx="5213838" cy="179048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104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A088C-3913-4EBF-B0D5-10C16D7CA696}"/>
              </a:ext>
            </a:extLst>
          </p:cNvPr>
          <p:cNvGrpSpPr/>
          <p:nvPr/>
        </p:nvGrpSpPr>
        <p:grpSpPr>
          <a:xfrm>
            <a:off x="1123950" y="2859833"/>
            <a:ext cx="9557238" cy="3429000"/>
            <a:chOff x="1123950" y="2859833"/>
            <a:chExt cx="9557238" cy="3429000"/>
          </a:xfrm>
        </p:grpSpPr>
        <p:pic>
          <p:nvPicPr>
            <p:cNvPr id="3" name="Picture 2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AE13AB4A-C8B7-42CD-ABF8-76FC2D3A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4002833"/>
              <a:ext cx="2286000" cy="114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05EC4-43AD-4366-B220-F47F7EEA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243" y="2859833"/>
              <a:ext cx="2286000" cy="1143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B33FC8-C5B8-45BA-A56C-B88AFF74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188" y="2859833"/>
              <a:ext cx="2286000" cy="1143000"/>
            </a:xfrm>
            <a:prstGeom prst="rect">
              <a:avLst/>
            </a:prstGeom>
          </p:spPr>
        </p:pic>
        <p:pic>
          <p:nvPicPr>
            <p:cNvPr id="10" name="Picture 9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BF5003EA-0789-4DD5-975D-B9D039A6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243" y="5145833"/>
              <a:ext cx="2286000" cy="1143000"/>
            </a:xfrm>
            <a:prstGeom prst="rect">
              <a:avLst/>
            </a:prstGeom>
          </p:spPr>
        </p:pic>
        <p:pic>
          <p:nvPicPr>
            <p:cNvPr id="12" name="Picture 11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25875203-B712-44A6-8D6D-7258F49D8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188" y="5145833"/>
              <a:ext cx="2286000" cy="1143000"/>
            </a:xfrm>
            <a:prstGeom prst="rect">
              <a:avLst/>
            </a:prstGeom>
          </p:spPr>
        </p:pic>
        <p:sp>
          <p:nvSpPr>
            <p:cNvPr id="15" name="Arrow: Bent-Up 14">
              <a:extLst>
                <a:ext uri="{FF2B5EF4-FFF2-40B4-BE49-F238E27FC236}">
                  <a16:creationId xmlns:a16="http://schemas.microsoft.com/office/drawing/2014/main" id="{515566F0-C429-47B2-A355-F3E5A92D3A32}"/>
                </a:ext>
              </a:extLst>
            </p:cNvPr>
            <p:cNvSpPr/>
            <p:nvPr/>
          </p:nvSpPr>
          <p:spPr>
            <a:xfrm rot="16200000" flipV="1">
              <a:off x="3290027" y="2155820"/>
              <a:ext cx="685800" cy="2792544"/>
            </a:xfrm>
            <a:prstGeom prst="bentUp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Bent-Up 15">
              <a:extLst>
                <a:ext uri="{FF2B5EF4-FFF2-40B4-BE49-F238E27FC236}">
                  <a16:creationId xmlns:a16="http://schemas.microsoft.com/office/drawing/2014/main" id="{5C8B59E1-5375-4DCC-ADC5-5F96446FBE39}"/>
                </a:ext>
              </a:extLst>
            </p:cNvPr>
            <p:cNvSpPr/>
            <p:nvPr/>
          </p:nvSpPr>
          <p:spPr>
            <a:xfrm rot="16200000" flipH="1" flipV="1">
              <a:off x="3290025" y="4211069"/>
              <a:ext cx="685801" cy="2792544"/>
            </a:xfrm>
            <a:prstGeom prst="bentUp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AFD7B4-AFE5-49FD-A76D-A47825D5E8C0}"/>
                </a:ext>
              </a:extLst>
            </p:cNvPr>
            <p:cNvSpPr txBox="1"/>
            <p:nvPr/>
          </p:nvSpPr>
          <p:spPr>
            <a:xfrm>
              <a:off x="2623513" y="2916684"/>
              <a:ext cx="2018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random noise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9A9FA0-071F-4959-A34E-5392E8A8BD04}"/>
                </a:ext>
              </a:extLst>
            </p:cNvPr>
            <p:cNvSpPr txBox="1"/>
            <p:nvPr/>
          </p:nvSpPr>
          <p:spPr>
            <a:xfrm>
              <a:off x="2623513" y="5884183"/>
              <a:ext cx="2018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rotations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2D6FE45-0B33-40D1-8D62-2036A688B199}"/>
              </a:ext>
            </a:extLst>
          </p:cNvPr>
          <p:cNvSpPr txBox="1"/>
          <p:nvPr/>
        </p:nvSpPr>
        <p:spPr>
          <a:xfrm>
            <a:off x="1055077" y="1419742"/>
            <a:ext cx="332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perfect cl</a:t>
            </a:r>
            <a:r>
              <a:rPr lang="en-US" altLang="zh-CN" sz="2000" dirty="0"/>
              <a:t>arity?</a:t>
            </a:r>
          </a:p>
          <a:p>
            <a:r>
              <a:rPr lang="en-US" sz="2000" dirty="0"/>
              <a:t>No perfect angle?</a:t>
            </a:r>
          </a:p>
        </p:txBody>
      </p:sp>
    </p:spTree>
    <p:extLst>
      <p:ext uri="{BB962C8B-B14F-4D97-AF65-F5344CB8AC3E}">
        <p14:creationId xmlns:p14="http://schemas.microsoft.com/office/powerpoint/2010/main" val="260546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/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</a:t>
              </a: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&amp;</a:t>
              </a: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68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D58B58-389C-4BCD-84E2-36F316701EA7}"/>
              </a:ext>
            </a:extLst>
          </p:cNvPr>
          <p:cNvGrpSpPr/>
          <p:nvPr/>
        </p:nvGrpSpPr>
        <p:grpSpPr>
          <a:xfrm>
            <a:off x="871323" y="1583238"/>
            <a:ext cx="10449353" cy="4705595"/>
            <a:chOff x="654050" y="801688"/>
            <a:chExt cx="11479213" cy="5811837"/>
          </a:xfrm>
        </p:grpSpPr>
        <p:pic>
          <p:nvPicPr>
            <p:cNvPr id="3" name="图片 4">
              <a:extLst>
                <a:ext uri="{FF2B5EF4-FFF2-40B4-BE49-F238E27FC236}">
                  <a16:creationId xmlns:a16="http://schemas.microsoft.com/office/drawing/2014/main" id="{99EDC159-CC01-46BD-A64E-26A061903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" y="1743075"/>
              <a:ext cx="422275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A6A19C6D-8D51-450A-A21A-B4A95E3C9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50" y="801688"/>
              <a:ext cx="445135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/>
                <a:t>Find minimum enclosing rectangles</a:t>
              </a:r>
              <a:r>
                <a:rPr kumimoji="1" lang="zh-CN" altLang="en-US" sz="2000"/>
                <a:t> </a:t>
              </a:r>
              <a:r>
                <a:rPr kumimoji="1" lang="en-US" altLang="zh-CN" sz="2000"/>
                <a:t>with the rational size</a:t>
              </a:r>
              <a:endParaRPr kumimoji="1" lang="zh-CN" altLang="en-US" sz="2000"/>
            </a:p>
          </p:txBody>
        </p:sp>
        <p:sp>
          <p:nvSpPr>
            <p:cNvPr id="5" name="文本框 7">
              <a:extLst>
                <a:ext uri="{FF2B5EF4-FFF2-40B4-BE49-F238E27FC236}">
                  <a16:creationId xmlns:a16="http://schemas.microsoft.com/office/drawing/2014/main" id="{1B1A0E90-C70B-4240-ACFA-65B7C64BE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877888"/>
              <a:ext cx="51816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/>
                <a:t>Straighten and crop the</a:t>
              </a:r>
              <a:r>
                <a:rPr kumimoji="1" lang="zh-CN" altLang="en-US" sz="2000"/>
                <a:t> </a:t>
              </a:r>
              <a:r>
                <a:rPr kumimoji="1" lang="en-US" altLang="zh-CN" sz="2000"/>
                <a:t>rectangle images</a:t>
              </a:r>
              <a:endParaRPr kumimoji="1" lang="zh-CN" altLang="en-US" sz="2000"/>
            </a:p>
          </p:txBody>
        </p:sp>
        <p:pic>
          <p:nvPicPr>
            <p:cNvPr id="6" name="图片 9">
              <a:extLst>
                <a:ext uri="{FF2B5EF4-FFF2-40B4-BE49-F238E27FC236}">
                  <a16:creationId xmlns:a16="http://schemas.microsoft.com/office/drawing/2014/main" id="{9E156056-9453-4B67-A546-BD903E431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88" y="4357688"/>
              <a:ext cx="3719512" cy="73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11">
              <a:extLst>
                <a:ext uri="{FF2B5EF4-FFF2-40B4-BE49-F238E27FC236}">
                  <a16:creationId xmlns:a16="http://schemas.microsoft.com/office/drawing/2014/main" id="{44BC99E5-B21C-41AA-B97C-06D11C9D0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88" y="2497138"/>
              <a:ext cx="3263900" cy="163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13">
              <a:extLst>
                <a:ext uri="{FF2B5EF4-FFF2-40B4-BE49-F238E27FC236}">
                  <a16:creationId xmlns:a16="http://schemas.microsoft.com/office/drawing/2014/main" id="{EEA08036-E1EC-4D4C-AB4B-29560362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9775" y="5334000"/>
              <a:ext cx="2438400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15">
              <a:extLst>
                <a:ext uri="{FF2B5EF4-FFF2-40B4-BE49-F238E27FC236}">
                  <a16:creationId xmlns:a16="http://schemas.microsoft.com/office/drawing/2014/main" id="{C1B46894-7488-45A3-AACF-0951D268E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88" y="5316538"/>
              <a:ext cx="2717800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17">
              <a:extLst>
                <a:ext uri="{FF2B5EF4-FFF2-40B4-BE49-F238E27FC236}">
                  <a16:creationId xmlns:a16="http://schemas.microsoft.com/office/drawing/2014/main" id="{5F197150-2BAC-4701-93B1-46D665F0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1838" y="2566988"/>
              <a:ext cx="984250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9">
              <a:extLst>
                <a:ext uri="{FF2B5EF4-FFF2-40B4-BE49-F238E27FC236}">
                  <a16:creationId xmlns:a16="http://schemas.microsoft.com/office/drawing/2014/main" id="{2F5E1DF5-203A-4BDC-8E34-D2F1D4E1B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34088" y="1768475"/>
              <a:ext cx="39147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21">
              <a:extLst>
                <a:ext uri="{FF2B5EF4-FFF2-40B4-BE49-F238E27FC236}">
                  <a16:creationId xmlns:a16="http://schemas.microsoft.com/office/drawing/2014/main" id="{038EA7E7-F6C9-4678-9849-C7589B2BC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4688" y="3700463"/>
              <a:ext cx="2566987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3">
              <a:extLst>
                <a:ext uri="{FF2B5EF4-FFF2-40B4-BE49-F238E27FC236}">
                  <a16:creationId xmlns:a16="http://schemas.microsoft.com/office/drawing/2014/main" id="{61A02A47-49A1-49ED-88D1-4DFDBBA69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9113" y="2566988"/>
              <a:ext cx="1454150" cy="87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27">
              <a:extLst>
                <a:ext uri="{FF2B5EF4-FFF2-40B4-BE49-F238E27FC236}">
                  <a16:creationId xmlns:a16="http://schemas.microsoft.com/office/drawing/2014/main" id="{AA6B17CE-A2EF-485C-92AB-23B83F18A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1087100" y="1423988"/>
              <a:ext cx="63817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右箭头 28">
              <a:extLst>
                <a:ext uri="{FF2B5EF4-FFF2-40B4-BE49-F238E27FC236}">
                  <a16:creationId xmlns:a16="http://schemas.microsoft.com/office/drawing/2014/main" id="{1735D8BF-CBDB-4D25-AD22-492967684A3C}"/>
                </a:ext>
              </a:extLst>
            </p:cNvPr>
            <p:cNvSpPr/>
            <p:nvPr/>
          </p:nvSpPr>
          <p:spPr>
            <a:xfrm>
              <a:off x="5105400" y="3027363"/>
              <a:ext cx="7620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B50FB2-6F93-4386-941D-9E20833B7FA6}"/>
              </a:ext>
            </a:extLst>
          </p:cNvPr>
          <p:cNvSpPr txBox="1"/>
          <p:nvPr/>
        </p:nvSpPr>
        <p:spPr>
          <a:xfrm>
            <a:off x="391884" y="569167"/>
            <a:ext cx="722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Rectangle Detection </a:t>
            </a:r>
            <a:r>
              <a:rPr lang="en-US" altLang="zh-CN" sz="3200" b="1" dirty="0"/>
              <a:t>and</a:t>
            </a:r>
            <a:r>
              <a:rPr lang="en-US" sz="3200" b="1" dirty="0"/>
              <a:t> Plate Validation</a:t>
            </a:r>
          </a:p>
        </p:txBody>
      </p:sp>
    </p:spTree>
    <p:extLst>
      <p:ext uri="{BB962C8B-B14F-4D97-AF65-F5344CB8AC3E}">
        <p14:creationId xmlns:p14="http://schemas.microsoft.com/office/powerpoint/2010/main" val="21170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EC379-617D-4742-B95D-62D3FC4BE0D0}"/>
              </a:ext>
            </a:extLst>
          </p:cNvPr>
          <p:cNvSpPr txBox="1"/>
          <p:nvPr/>
        </p:nvSpPr>
        <p:spPr>
          <a:xfrm>
            <a:off x="391885" y="569167"/>
            <a:ext cx="804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Rectangle Detection and Plate Validation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307805-664C-4DBD-8CFD-B4506F806A8C}"/>
              </a:ext>
            </a:extLst>
          </p:cNvPr>
          <p:cNvGrpSpPr/>
          <p:nvPr/>
        </p:nvGrpSpPr>
        <p:grpSpPr>
          <a:xfrm>
            <a:off x="284162" y="2209800"/>
            <a:ext cx="11623675" cy="3236912"/>
            <a:chOff x="688975" y="1404938"/>
            <a:chExt cx="11623675" cy="323691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436EE4C-9E3B-48EA-A262-9EAAF9A69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1404938"/>
              <a:ext cx="32972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/>
                <a:t>Cropped rectangle images </a:t>
              </a:r>
              <a:endParaRPr kumimoji="1" lang="zh-CN" altLang="en-US" sz="2000"/>
            </a:p>
          </p:txBody>
        </p:sp>
        <p:sp>
          <p:nvSpPr>
            <p:cNvPr id="7" name="文本框 7">
              <a:extLst>
                <a:ext uri="{FF2B5EF4-FFF2-40B4-BE49-F238E27FC236}">
                  <a16:creationId xmlns:a16="http://schemas.microsoft.com/office/drawing/2014/main" id="{4223DAB9-1499-449F-8A18-2431F86A2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7200" y="1604963"/>
              <a:ext cx="42354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/>
                <a:t>The Image verified as True by PVN</a:t>
              </a:r>
              <a:endParaRPr kumimoji="1" lang="zh-CN" altLang="en-US" sz="2000"/>
            </a:p>
          </p:txBody>
        </p:sp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8ECDA0C6-CE83-495A-A1EF-1C7657F67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975" y="2051050"/>
              <a:ext cx="326390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右箭头 16">
              <a:extLst>
                <a:ext uri="{FF2B5EF4-FFF2-40B4-BE49-F238E27FC236}">
                  <a16:creationId xmlns:a16="http://schemas.microsoft.com/office/drawing/2014/main" id="{3C28F8B5-1F68-4514-84AD-685D08A704BF}"/>
                </a:ext>
              </a:extLst>
            </p:cNvPr>
            <p:cNvSpPr/>
            <p:nvPr/>
          </p:nvSpPr>
          <p:spPr>
            <a:xfrm>
              <a:off x="4275138" y="3116263"/>
              <a:ext cx="7620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10" name="矩形 3">
              <a:extLst>
                <a:ext uri="{FF2B5EF4-FFF2-40B4-BE49-F238E27FC236}">
                  <a16:creationId xmlns:a16="http://schemas.microsoft.com/office/drawing/2014/main" id="{0D1D5FB6-E342-472C-87A0-B4898B4CDAF3}"/>
                </a:ext>
              </a:extLst>
            </p:cNvPr>
            <p:cNvSpPr/>
            <p:nvPr/>
          </p:nvSpPr>
          <p:spPr>
            <a:xfrm>
              <a:off x="5257800" y="2584450"/>
              <a:ext cx="2400300" cy="1524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PVN</a:t>
              </a:r>
              <a:endParaRPr kumimoji="1"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>
                <a:defRPr/>
              </a:pPr>
              <a:r>
                <a:rPr kumimoji="1"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   Plate Validation Net</a:t>
              </a:r>
              <a:endParaRPr kumimoji="1"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右箭头 20">
              <a:extLst>
                <a:ext uri="{FF2B5EF4-FFF2-40B4-BE49-F238E27FC236}">
                  <a16:creationId xmlns:a16="http://schemas.microsoft.com/office/drawing/2014/main" id="{456067C4-EA36-4994-99C6-FEBE2427B289}"/>
                </a:ext>
              </a:extLst>
            </p:cNvPr>
            <p:cNvSpPr/>
            <p:nvPr/>
          </p:nvSpPr>
          <p:spPr>
            <a:xfrm>
              <a:off x="8001000" y="3124200"/>
              <a:ext cx="7620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pic>
          <p:nvPicPr>
            <p:cNvPr id="12" name="图片 22">
              <a:extLst>
                <a:ext uri="{FF2B5EF4-FFF2-40B4-BE49-F238E27FC236}">
                  <a16:creationId xmlns:a16="http://schemas.microsoft.com/office/drawing/2014/main" id="{EA372A20-3D58-463B-B4E4-6EF354F9F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3025" y="2736850"/>
              <a:ext cx="290512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954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/>
                <a:t>State Recognition &amp;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50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493</Words>
  <Application>Microsoft Office PowerPoint</Application>
  <PresentationFormat>Widescreen</PresentationFormat>
  <Paragraphs>124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AlexLiu.HUST@gmail.com</dc:creator>
  <cp:lastModifiedBy>AlexLiu.HUST@gmail.com</cp:lastModifiedBy>
  <cp:revision>49</cp:revision>
  <dcterms:created xsi:type="dcterms:W3CDTF">2021-04-23T20:11:24Z</dcterms:created>
  <dcterms:modified xsi:type="dcterms:W3CDTF">2021-04-27T21:08:11Z</dcterms:modified>
</cp:coreProperties>
</file>